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6" r:id="rId2"/>
    <p:sldId id="285" r:id="rId3"/>
    <p:sldId id="288" r:id="rId4"/>
    <p:sldId id="282" r:id="rId5"/>
    <p:sldId id="257" r:id="rId6"/>
    <p:sldId id="259" r:id="rId7"/>
    <p:sldId id="261" r:id="rId8"/>
    <p:sldId id="262" r:id="rId9"/>
    <p:sldId id="263" r:id="rId10"/>
    <p:sldId id="265" r:id="rId11"/>
    <p:sldId id="264" r:id="rId12"/>
    <p:sldId id="267" r:id="rId13"/>
    <p:sldId id="286" r:id="rId14"/>
    <p:sldId id="270" r:id="rId15"/>
    <p:sldId id="269" r:id="rId16"/>
    <p:sldId id="271" r:id="rId17"/>
    <p:sldId id="284" r:id="rId18"/>
    <p:sldId id="289" r:id="rId19"/>
    <p:sldId id="287" r:id="rId20"/>
    <p:sldId id="272" r:id="rId21"/>
    <p:sldId id="273" r:id="rId22"/>
    <p:sldId id="274" r:id="rId23"/>
    <p:sldId id="275" r:id="rId24"/>
    <p:sldId id="277" r:id="rId25"/>
    <p:sldId id="276" r:id="rId26"/>
    <p:sldId id="278" r:id="rId27"/>
    <p:sldId id="279" r:id="rId28"/>
    <p:sldId id="280" r:id="rId29"/>
    <p:sldId id="281" r:id="rId30"/>
    <p:sldId id="290" r:id="rId3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Objects="1">
      <p:cViewPr varScale="1">
        <p:scale>
          <a:sx n="100" d="100"/>
          <a:sy n="100" d="100"/>
        </p:scale>
        <p:origin x="-51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6B44D-3973-49DB-B950-FDE72315FC32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F3FC-D419-45C2-9935-2594AAD32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1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F3FC-D419-45C2-9935-2594AAD326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68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F3FC-D419-45C2-9935-2594AAD326C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85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3F3FC-D419-45C2-9935-2594AAD326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68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92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0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8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756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84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10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61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4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4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12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B9A5-B11C-4AD4-AA62-114CE6394443}" type="datetimeFigureOut">
              <a:rPr lang="zh-TW" altLang="en-US" smtClean="0"/>
              <a:t>2015/5/12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4151F-588B-4665-8F17-6110D1D05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24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1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sp>
        <p:nvSpPr>
          <p:cNvPr id="7" name="Shape 32"/>
          <p:cNvSpPr txBox="1">
            <a:spLocks/>
          </p:cNvSpPr>
          <p:nvPr/>
        </p:nvSpPr>
        <p:spPr>
          <a:xfrm>
            <a:off x="611560" y="2067694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ASUS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跨螢幕互動體驗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3553" y="2736671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林佩穎、陳虹伶</a:t>
            </a:r>
            <a:endParaRPr lang="zh-TW" altLang="en-US" sz="11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9" y="2281436"/>
            <a:ext cx="53955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5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10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06084" y="1275606"/>
            <a:ext cx="8295207" cy="2351383"/>
            <a:chOff x="424396" y="1537444"/>
            <a:chExt cx="8295207" cy="2351383"/>
          </a:xfrm>
        </p:grpSpPr>
        <p:grpSp>
          <p:nvGrpSpPr>
            <p:cNvPr id="42" name="群組 41"/>
            <p:cNvGrpSpPr/>
            <p:nvPr/>
          </p:nvGrpSpPr>
          <p:grpSpPr>
            <a:xfrm>
              <a:off x="4687155" y="1537444"/>
              <a:ext cx="4032448" cy="2351383"/>
              <a:chOff x="323528" y="1419622"/>
              <a:chExt cx="5326319" cy="3105859"/>
            </a:xfrm>
          </p:grpSpPr>
          <p:pic>
            <p:nvPicPr>
              <p:cNvPr id="44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矩形 44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424396" y="1537444"/>
              <a:ext cx="4032448" cy="2351383"/>
              <a:chOff x="323528" y="1419622"/>
              <a:chExt cx="5326319" cy="3105859"/>
            </a:xfrm>
          </p:grpSpPr>
          <p:pic>
            <p:nvPicPr>
              <p:cNvPr id="40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矩形 40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971599" y="1563106"/>
            <a:ext cx="2880321" cy="7206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328476" y="1589726"/>
            <a:ext cx="2771915" cy="5499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64934" y="4011910"/>
            <a:ext cx="5319234" cy="48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兩個網站的商品分類有很明顯的落差，以</a:t>
            </a:r>
            <a:r>
              <a:rPr lang="en-US" altLang="zh-TW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ZenWatch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為例，官網內分類在智慧手機選單內，網路商店分類在周邊配件類，若使用者從官網移到網路商店選購時，一時間會無法找到該商品的頁面。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095105" y="49736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商品選單分類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7201" y="3626989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</a:t>
            </a:r>
            <a:r>
              <a:rPr lang="en-US" altLang="zh-TW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商品選單</a:t>
            </a:r>
            <a:endParaRPr lang="zh-TW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9848" y="3626988"/>
            <a:ext cx="12666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網路商店</a:t>
            </a:r>
            <a:r>
              <a:rPr lang="en-US" altLang="zh-TW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商品選單</a:t>
            </a:r>
            <a:endParaRPr lang="zh-TW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18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11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2160" y="2184770"/>
            <a:ext cx="2750535" cy="274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上方商品選單，點選圖片後會跳至網路商店網頁。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093964" y="497363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網路商店選單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187677" y="1275606"/>
            <a:ext cx="5680467" cy="3312368"/>
            <a:chOff x="323528" y="1419622"/>
            <a:chExt cx="5326319" cy="3105859"/>
          </a:xfrm>
        </p:grpSpPr>
        <p:pic>
          <p:nvPicPr>
            <p:cNvPr id="40" name="Picture 2" descr="C:\Users\user\Desktop\responsiveweb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419622"/>
              <a:ext cx="5326319" cy="310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矩形 40"/>
            <p:cNvSpPr/>
            <p:nvPr/>
          </p:nvSpPr>
          <p:spPr>
            <a:xfrm>
              <a:off x="968213" y="1799371"/>
              <a:ext cx="4046008" cy="2339725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903802" y="1961778"/>
            <a:ext cx="4200829" cy="7206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03802" y="2825874"/>
            <a:ext cx="4200829" cy="10081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5104631" y="2322083"/>
            <a:ext cx="663222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5104631" y="3304777"/>
            <a:ext cx="663222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012160" y="3179888"/>
            <a:ext cx="275053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下方商品選單點選，點選文字後會跳至福利品網頁。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12160" y="3402145"/>
            <a:ext cx="27505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同樣在網路商店的選單內，點選上下欄的商品卻跳至不同的購買頁面，易讓使用者混淆。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5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12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問題彙整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15725" y="1491630"/>
            <a:ext cx="8108381" cy="1517889"/>
            <a:chOff x="539553" y="1419622"/>
            <a:chExt cx="8007849" cy="1499069"/>
          </a:xfrm>
        </p:grpSpPr>
        <p:sp>
          <p:nvSpPr>
            <p:cNvPr id="5" name="矩形 4"/>
            <p:cNvSpPr/>
            <p:nvPr/>
          </p:nvSpPr>
          <p:spPr>
            <a:xfrm>
              <a:off x="539553" y="1419623"/>
              <a:ext cx="2592288" cy="149906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247331" y="1419622"/>
              <a:ext cx="2592290" cy="1499069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55111" y="1419622"/>
              <a:ext cx="2592291" cy="1499069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30350" y="3219822"/>
            <a:ext cx="4041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沒有統一，有些頁面有購買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，有些則無。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</a:t>
            </a:r>
            <a:r>
              <a:rPr lang="en-US" altLang="zh-TW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點進去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後出現找不到網頁的狀況。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哪裡買的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指示與跳至的頁面有些不符。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官網與網路商店的商品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選單，分類沒有統一。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官網內的網路商店連結，上下的商品各別連到不同網頁，沒有統一。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zh-TW" altLang="en-US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04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"/>
          <p:cNvSpPr txBox="1">
            <a:spLocks/>
          </p:cNvSpPr>
          <p:nvPr/>
        </p:nvSpPr>
        <p:spPr>
          <a:xfrm>
            <a:off x="695172" y="1923678"/>
            <a:ext cx="35283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官網視覺與互動效果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53" y="2571750"/>
            <a:ext cx="1127232" cy="525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商品頁面介紹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</a:t>
            </a:r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彙整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3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14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67544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官網視覺與互動效果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565784" y="224314"/>
            <a:ext cx="3793599" cy="4776773"/>
            <a:chOff x="334395" y="1045533"/>
            <a:chExt cx="4200264" cy="5288832"/>
          </a:xfrm>
        </p:grpSpPr>
        <p:grpSp>
          <p:nvGrpSpPr>
            <p:cNvPr id="8" name="群組 7"/>
            <p:cNvGrpSpPr/>
            <p:nvPr/>
          </p:nvGrpSpPr>
          <p:grpSpPr>
            <a:xfrm>
              <a:off x="610463" y="1045533"/>
              <a:ext cx="3924196" cy="5288832"/>
              <a:chOff x="610463" y="1045533"/>
              <a:chExt cx="3924196" cy="5288832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1086043" y="3018307"/>
                <a:ext cx="2980316" cy="3316058"/>
                <a:chOff x="4066359" y="1394416"/>
                <a:chExt cx="2980316" cy="331605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066359" y="2986669"/>
                  <a:ext cx="2980316" cy="1723805"/>
                </a:xfrm>
                <a:prstGeom prst="rect">
                  <a:avLst/>
                </a:pr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4066359" y="1394416"/>
                  <a:ext cx="2980316" cy="1723805"/>
                </a:xfrm>
                <a:prstGeom prst="rect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9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463" y="1045533"/>
                <a:ext cx="3924196" cy="2288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1086043" y="1325315"/>
                <a:ext cx="2980316" cy="1723806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淚滴形 16"/>
            <p:cNvSpPr/>
            <p:nvPr/>
          </p:nvSpPr>
          <p:spPr>
            <a:xfrm>
              <a:off x="334395" y="1923678"/>
              <a:ext cx="861902" cy="861902"/>
            </a:xfrm>
            <a:prstGeom prst="teardrop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92517" b="-36686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467543" y="1296397"/>
            <a:ext cx="3744416" cy="2276866"/>
            <a:chOff x="467543" y="1334879"/>
            <a:chExt cx="3744416" cy="2276866"/>
          </a:xfrm>
        </p:grpSpPr>
        <p:sp>
          <p:nvSpPr>
            <p:cNvPr id="23" name="矩形 22"/>
            <p:cNvSpPr/>
            <p:nvPr/>
          </p:nvSpPr>
          <p:spPr>
            <a:xfrm>
              <a:off x="467543" y="2665332"/>
              <a:ext cx="3528393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問題</a:t>
              </a:r>
              <a:r>
                <a:rPr lang="en-US" altLang="zh-TW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: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部分商品的小標顏色與背景色相近，幾乎無法閱讀。</a:t>
              </a:r>
              <a:endPara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同一商品頁面中，副標、內文的字體大小、粗細皆不同，建議統一字體規格，整體視覺會較</a:t>
              </a:r>
              <a:r>
                <a:rPr lang="zh-TW" altLang="en-US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一致、</a:t>
              </a:r>
              <a:r>
                <a:rPr lang="zh-TW" altLang="en-US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舒服。</a:t>
              </a:r>
              <a:endPara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67544" y="1334879"/>
              <a:ext cx="3240359" cy="294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路徑</a:t>
              </a:r>
              <a:r>
                <a:rPr lang="en-US" altLang="zh-TW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:</a:t>
              </a:r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611560" y="1719771"/>
              <a:ext cx="3600399" cy="316478"/>
              <a:chOff x="467545" y="1255462"/>
              <a:chExt cx="3600399" cy="31647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67545" y="1255462"/>
                <a:ext cx="1008112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首頁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502916" y="1255462"/>
                <a:ext cx="116961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上方選單</a:t>
                </a:r>
                <a:r>
                  <a:rPr lang="en-US" altLang="zh-TW" sz="9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-</a:t>
                </a: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智慧</a:t>
                </a:r>
                <a:r>
                  <a:rPr lang="zh-TW" altLang="en-US" sz="9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手機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683568" y="1571940"/>
                <a:ext cx="2880320" cy="0"/>
                <a:chOff x="683568" y="1635646"/>
                <a:chExt cx="2880320" cy="0"/>
              </a:xfrm>
            </p:grpSpPr>
            <p:cxnSp>
              <p:nvCxnSpPr>
                <p:cNvPr id="27" name="直線接點 26"/>
                <p:cNvCxnSpPr/>
                <p:nvPr/>
              </p:nvCxnSpPr>
              <p:spPr>
                <a:xfrm flipH="1">
                  <a:off x="683568" y="1635646"/>
                  <a:ext cx="165546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none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 flipH="1">
                  <a:off x="2087723" y="1635646"/>
                  <a:ext cx="147616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/>
              <p:cNvSpPr/>
              <p:nvPr/>
            </p:nvSpPr>
            <p:spPr>
              <a:xfrm>
                <a:off x="3059832" y="1255462"/>
                <a:ext cx="1008112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900" dirty="0" err="1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ZenFoneC</a:t>
                </a: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 頁面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467543" y="49736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商品頁面介紹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2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15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06084" y="1275606"/>
            <a:ext cx="8295207" cy="2351383"/>
            <a:chOff x="424396" y="1537444"/>
            <a:chExt cx="8295207" cy="2351383"/>
          </a:xfrm>
        </p:grpSpPr>
        <p:grpSp>
          <p:nvGrpSpPr>
            <p:cNvPr id="42" name="群組 41"/>
            <p:cNvGrpSpPr/>
            <p:nvPr/>
          </p:nvGrpSpPr>
          <p:grpSpPr>
            <a:xfrm>
              <a:off x="4687155" y="1537444"/>
              <a:ext cx="4032448" cy="2351383"/>
              <a:chOff x="323528" y="1419622"/>
              <a:chExt cx="5326319" cy="3105859"/>
            </a:xfrm>
          </p:grpSpPr>
          <p:pic>
            <p:nvPicPr>
              <p:cNvPr id="44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矩形 44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424396" y="1537444"/>
              <a:ext cx="4032448" cy="2351383"/>
              <a:chOff x="323528" y="1419622"/>
              <a:chExt cx="5326319" cy="3105859"/>
            </a:xfrm>
          </p:grpSpPr>
          <p:pic>
            <p:nvPicPr>
              <p:cNvPr id="40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矩形 40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6" name="矩形 45"/>
          <p:cNvSpPr/>
          <p:nvPr/>
        </p:nvSpPr>
        <p:spPr>
          <a:xfrm>
            <a:off x="764934" y="3970595"/>
            <a:ext cx="5319234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不同商品的首圖字體風格差異相當大，顯得視覺雜亂不統一。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官網視覺與互動效果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094946" y="49736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商品頁面介紹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86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16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406084" y="1268362"/>
            <a:ext cx="8295207" cy="2351383"/>
            <a:chOff x="424396" y="1537444"/>
            <a:chExt cx="8295207" cy="2351383"/>
          </a:xfrm>
        </p:grpSpPr>
        <p:grpSp>
          <p:nvGrpSpPr>
            <p:cNvPr id="42" name="群組 41"/>
            <p:cNvGrpSpPr/>
            <p:nvPr/>
          </p:nvGrpSpPr>
          <p:grpSpPr>
            <a:xfrm>
              <a:off x="4687155" y="1537444"/>
              <a:ext cx="4032448" cy="2351383"/>
              <a:chOff x="323528" y="1419622"/>
              <a:chExt cx="5326319" cy="3105859"/>
            </a:xfrm>
          </p:grpSpPr>
          <p:pic>
            <p:nvPicPr>
              <p:cNvPr id="44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矩形 44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424396" y="1537444"/>
              <a:ext cx="4032448" cy="2351383"/>
              <a:chOff x="323528" y="1419622"/>
              <a:chExt cx="5326319" cy="3105859"/>
            </a:xfrm>
          </p:grpSpPr>
          <p:pic>
            <p:nvPicPr>
              <p:cNvPr id="40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矩形 40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6" name="矩形 45"/>
          <p:cNvSpPr/>
          <p:nvPr/>
        </p:nvSpPr>
        <p:spPr>
          <a:xfrm>
            <a:off x="764934" y="3970595"/>
            <a:ext cx="5319234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</a:t>
            </a:r>
            <a:r>
              <a:rPr lang="en-US" altLang="zh-TW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官網內的商品介紹風格與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Apple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官網的商品介紹風格幾近相似，失去自我特色。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官網視覺與互動效果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50712" y="362698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ASUS-</a:t>
            </a:r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商品介紹頁面</a:t>
            </a:r>
            <a:endParaRPr lang="zh-TW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83593" y="3626988"/>
            <a:ext cx="1402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APPLE</a:t>
            </a:r>
            <a:r>
              <a:rPr lang="en-US" altLang="zh-TW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商品介紹頁面</a:t>
            </a:r>
            <a:endParaRPr lang="zh-TW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94946" y="497364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商品頁面介紹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18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999271" y="1492491"/>
            <a:ext cx="2623347" cy="15170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問題彙整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官網視覺與互動效果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725" y="1491630"/>
            <a:ext cx="2624832" cy="151819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257497" y="1492491"/>
            <a:ext cx="2623876" cy="151733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30350" y="3219822"/>
            <a:ext cx="4041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介紹中，滑動後發現每個頁面的副標、內文字體、大小均無統一。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不同商品的首頁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中，字體風格差異過大。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整體頁面風格與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APPLE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官網過於相像。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zh-TW" altLang="en-US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18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sp>
        <p:nvSpPr>
          <p:cNvPr id="5" name="Shape 40"/>
          <p:cNvSpPr/>
          <p:nvPr/>
        </p:nvSpPr>
        <p:spPr>
          <a:xfrm>
            <a:off x="2555776" y="3004706"/>
            <a:ext cx="1090779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1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聯絡客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563638"/>
            <a:ext cx="3672408" cy="154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491880" y="1563638"/>
            <a:ext cx="2880320" cy="1540918"/>
          </a:xfrm>
          <a:prstGeom prst="rect">
            <a:avLst/>
          </a:prstGeom>
          <a:solidFill>
            <a:srgbClr val="2C323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0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"/>
          <p:cNvSpPr txBox="1">
            <a:spLocks/>
          </p:cNvSpPr>
          <p:nvPr/>
        </p:nvSpPr>
        <p:spPr>
          <a:xfrm>
            <a:off x="695172" y="1923678"/>
            <a:ext cx="35283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53" y="2571750"/>
            <a:ext cx="870751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路徑說明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我們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支援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問題彙整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41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2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473109" y="3075806"/>
            <a:ext cx="4089339" cy="956102"/>
            <a:chOff x="2643297" y="3075806"/>
            <a:chExt cx="4089339" cy="956102"/>
          </a:xfrm>
        </p:grpSpPr>
        <p:sp>
          <p:nvSpPr>
            <p:cNvPr id="4" name="Shape 36"/>
            <p:cNvSpPr/>
            <p:nvPr/>
          </p:nvSpPr>
          <p:spPr>
            <a:xfrm>
              <a:off x="2771800" y="3075806"/>
              <a:ext cx="3832334" cy="6674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anchor="ctr">
              <a:spAutoFit/>
            </a:bodyPr>
            <a:lstStyle>
              <a:lvl1pPr>
                <a:defRPr sz="8400">
                  <a:solidFill>
                    <a:srgbClr val="53585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3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Multi Screen</a:t>
              </a:r>
            </a:p>
          </p:txBody>
        </p:sp>
        <p:sp>
          <p:nvSpPr>
            <p:cNvPr id="5" name="Shape 40"/>
            <p:cNvSpPr/>
            <p:nvPr/>
          </p:nvSpPr>
          <p:spPr>
            <a:xfrm>
              <a:off x="2643297" y="3579862"/>
              <a:ext cx="4089339" cy="4520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 個 螢 幕 各 司 其 職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563638"/>
            <a:ext cx="3672408" cy="154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68633" y="1214968"/>
            <a:ext cx="1535982" cy="5077529"/>
            <a:chOff x="1547665" y="1156746"/>
            <a:chExt cx="1692787" cy="5595883"/>
          </a:xfrm>
        </p:grpSpPr>
        <p:pic>
          <p:nvPicPr>
            <p:cNvPr id="47" name="IMG_5304.png"/>
            <p:cNvPicPr/>
            <p:nvPr/>
          </p:nvPicPr>
          <p:blipFill>
            <a:blip r:embed="rId2">
              <a:extLst/>
            </a:blip>
            <a:srcRect t="9417"/>
            <a:stretch>
              <a:fillRect/>
            </a:stretch>
          </p:blipFill>
          <p:spPr>
            <a:xfrm>
              <a:off x="1547667" y="4030912"/>
              <a:ext cx="1692784" cy="2721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IMG_530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47665" y="1156746"/>
              <a:ext cx="1692787" cy="3004698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59" name="直線接點 58"/>
          <p:cNvCxnSpPr/>
          <p:nvPr/>
        </p:nvCxnSpPr>
        <p:spPr>
          <a:xfrm flipV="1">
            <a:off x="3376147" y="2245013"/>
            <a:ext cx="0" cy="2884284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7"/>
          <p:cNvGrpSpPr/>
          <p:nvPr/>
        </p:nvGrpSpPr>
        <p:grpSpPr>
          <a:xfrm>
            <a:off x="3804011" y="1219427"/>
            <a:ext cx="1535978" cy="6525914"/>
            <a:chOff x="0" y="0"/>
            <a:chExt cx="3521761" cy="14962920"/>
          </a:xfrm>
        </p:grpSpPr>
        <p:pic>
          <p:nvPicPr>
            <p:cNvPr id="62" name="IMG_5306.png"/>
            <p:cNvPicPr/>
            <p:nvPr/>
          </p:nvPicPr>
          <p:blipFill>
            <a:blip r:embed="rId4">
              <a:extLst/>
            </a:blip>
            <a:srcRect t="7042"/>
            <a:stretch>
              <a:fillRect/>
            </a:stretch>
          </p:blipFill>
          <p:spPr>
            <a:xfrm>
              <a:off x="0" y="0"/>
              <a:ext cx="3521684" cy="5810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IMG_5307.png"/>
            <p:cNvPicPr/>
            <p:nvPr/>
          </p:nvPicPr>
          <p:blipFill>
            <a:blip r:embed="rId5">
              <a:extLst/>
            </a:blip>
            <a:srcRect t="9442"/>
            <a:stretch>
              <a:fillRect/>
            </a:stretch>
          </p:blipFill>
          <p:spPr>
            <a:xfrm>
              <a:off x="0" y="4511004"/>
              <a:ext cx="3521684" cy="5660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G_5308.png"/>
            <p:cNvPicPr/>
            <p:nvPr/>
          </p:nvPicPr>
          <p:blipFill>
            <a:blip r:embed="rId6">
              <a:extLst/>
            </a:blip>
            <a:srcRect t="28023" b="1531"/>
            <a:stretch>
              <a:fillRect/>
            </a:stretch>
          </p:blipFill>
          <p:spPr>
            <a:xfrm>
              <a:off x="0" y="9441903"/>
              <a:ext cx="3521684" cy="4403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IMG_5309.PNG"/>
            <p:cNvPicPr/>
            <p:nvPr/>
          </p:nvPicPr>
          <p:blipFill>
            <a:blip r:embed="rId7">
              <a:extLst/>
            </a:blip>
            <a:srcRect t="7825" b="73311"/>
            <a:stretch>
              <a:fillRect/>
            </a:stretch>
          </p:blipFill>
          <p:spPr>
            <a:xfrm>
              <a:off x="105" y="13783776"/>
              <a:ext cx="3521657" cy="1179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" name="Group 61"/>
          <p:cNvGrpSpPr/>
          <p:nvPr/>
        </p:nvGrpSpPr>
        <p:grpSpPr>
          <a:xfrm>
            <a:off x="6228184" y="1235079"/>
            <a:ext cx="1546132" cy="5118353"/>
            <a:chOff x="0" y="1428083"/>
            <a:chExt cx="3521682" cy="11658269"/>
          </a:xfrm>
        </p:grpSpPr>
        <p:pic>
          <p:nvPicPr>
            <p:cNvPr id="67" name="IMG_5309.png"/>
            <p:cNvPicPr/>
            <p:nvPr/>
          </p:nvPicPr>
          <p:blipFill>
            <a:blip r:embed="rId7">
              <a:extLst/>
            </a:blip>
            <a:srcRect t="30671"/>
            <a:stretch>
              <a:fillRect/>
            </a:stretch>
          </p:blipFill>
          <p:spPr>
            <a:xfrm>
              <a:off x="0" y="1428083"/>
              <a:ext cx="3521645" cy="4333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IMG_5310.png"/>
            <p:cNvPicPr/>
            <p:nvPr/>
          </p:nvPicPr>
          <p:blipFill>
            <a:blip r:embed="rId8">
              <a:extLst/>
            </a:blip>
            <a:srcRect t="10907" b="50058"/>
            <a:stretch>
              <a:fillRect/>
            </a:stretch>
          </p:blipFill>
          <p:spPr>
            <a:xfrm>
              <a:off x="38" y="5744540"/>
              <a:ext cx="3521645" cy="244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IMG_5311.png"/>
            <p:cNvPicPr/>
            <p:nvPr/>
          </p:nvPicPr>
          <p:blipFill>
            <a:blip r:embed="rId9">
              <a:extLst/>
            </a:blip>
            <a:srcRect t="20732"/>
            <a:stretch>
              <a:fillRect/>
            </a:stretch>
          </p:blipFill>
          <p:spPr>
            <a:xfrm>
              <a:off x="38" y="8131402"/>
              <a:ext cx="3521645" cy="4954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70" name="直線接點 69"/>
          <p:cNvCxnSpPr/>
          <p:nvPr/>
        </p:nvCxnSpPr>
        <p:spPr>
          <a:xfrm flipV="1">
            <a:off x="5767853" y="2481038"/>
            <a:ext cx="0" cy="1982187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8244408" y="2481038"/>
            <a:ext cx="0" cy="1982187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824884" y="4161008"/>
            <a:ext cx="1490066" cy="4989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路徑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說明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93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2833166" y="765465"/>
            <a:ext cx="3606944" cy="3904042"/>
            <a:chOff x="2981280" y="765465"/>
            <a:chExt cx="3606944" cy="3904042"/>
          </a:xfrm>
        </p:grpSpPr>
        <p:grpSp>
          <p:nvGrpSpPr>
            <p:cNvPr id="12" name="群組 11"/>
            <p:cNvGrpSpPr/>
            <p:nvPr/>
          </p:nvGrpSpPr>
          <p:grpSpPr>
            <a:xfrm>
              <a:off x="2981280" y="765465"/>
              <a:ext cx="3606944" cy="3904042"/>
              <a:chOff x="2339557" y="765465"/>
              <a:chExt cx="3606944" cy="3904042"/>
            </a:xfrm>
          </p:grpSpPr>
          <p:pic>
            <p:nvPicPr>
              <p:cNvPr id="25" name="IMG_5273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308834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077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2339557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IMG_530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86454" y="1282551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IMG_5277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586454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0" name="群組 9"/>
              <p:cNvGrpSpPr/>
              <p:nvPr/>
            </p:nvGrpSpPr>
            <p:grpSpPr>
              <a:xfrm>
                <a:off x="2585273" y="1741658"/>
                <a:ext cx="1844183" cy="230017"/>
                <a:chOff x="929284" y="1741658"/>
                <a:chExt cx="1844183" cy="230017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929284" y="1741658"/>
                  <a:ext cx="470891" cy="23001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1400175" y="1856666"/>
                  <a:ext cx="1373292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矩形 52"/>
            <p:cNvSpPr/>
            <p:nvPr/>
          </p:nvSpPr>
          <p:spPr>
            <a:xfrm>
              <a:off x="3267925" y="3467100"/>
              <a:ext cx="779085" cy="58686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3923928" y="3329786"/>
              <a:ext cx="256674" cy="274627"/>
              <a:chOff x="3923928" y="3329786"/>
              <a:chExt cx="256674" cy="274627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3953754" y="3391516"/>
                <a:ext cx="197022" cy="19702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923928" y="3329786"/>
                <a:ext cx="256674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2.</a:t>
                </a:r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3139588" y="1506455"/>
              <a:ext cx="256674" cy="274627"/>
              <a:chOff x="3923928" y="3329786"/>
              <a:chExt cx="256674" cy="27462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3953754" y="3391516"/>
                <a:ext cx="197022" cy="19702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3923928" y="3329786"/>
                <a:ext cx="256674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1.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21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04248" y="1885836"/>
            <a:ext cx="1943125" cy="110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: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與聯絡客服的頁面沒有直接的關係。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可以點選的意圖不明顯以為文字是圖的一部分字太小。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366213" y="765465"/>
            <a:ext cx="2852109" cy="3904042"/>
            <a:chOff x="257822" y="765465"/>
            <a:chExt cx="2852109" cy="3904042"/>
          </a:xfrm>
        </p:grpSpPr>
        <p:grpSp>
          <p:nvGrpSpPr>
            <p:cNvPr id="18" name="群組 17"/>
            <p:cNvGrpSpPr/>
            <p:nvPr/>
          </p:nvGrpSpPr>
          <p:grpSpPr>
            <a:xfrm>
              <a:off x="257822" y="765465"/>
              <a:ext cx="2089899" cy="3904042"/>
              <a:chOff x="257822" y="765465"/>
              <a:chExt cx="2089899" cy="3904042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257822" y="765465"/>
                <a:ext cx="2089899" cy="3904042"/>
                <a:chOff x="257822" y="765465"/>
                <a:chExt cx="2089899" cy="3904042"/>
              </a:xfrm>
            </p:grpSpPr>
            <p:pic>
              <p:nvPicPr>
                <p:cNvPr id="42" name="Picture 5" descr="C:\Users\user\Desktop\Page1_iphone6plus_gold_portrait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53" t="4412" r="26248" b="5179"/>
                <a:stretch/>
              </p:blipFill>
              <p:spPr bwMode="auto">
                <a:xfrm>
                  <a:off x="257822" y="765465"/>
                  <a:ext cx="2089899" cy="39040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IMG_5307.PNG"/>
                <p:cNvPicPr/>
                <p:nvPr/>
              </p:nvPicPr>
              <p:blipFill>
                <a:blip r:embed="rId6">
                  <a:extLst/>
                </a:blip>
                <a:srcRect/>
                <a:stretch>
                  <a:fillRect/>
                </a:stretch>
              </p:blipFill>
              <p:spPr>
                <a:xfrm>
                  <a:off x="506162" y="1282552"/>
                  <a:ext cx="1637667" cy="2906859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sp>
            <p:nvSpPr>
              <p:cNvPr id="46" name="矩形 45"/>
              <p:cNvSpPr/>
              <p:nvPr/>
            </p:nvSpPr>
            <p:spPr>
              <a:xfrm>
                <a:off x="537330" y="2617958"/>
                <a:ext cx="1558170" cy="38241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8" name="直線單箭頭接點 47"/>
            <p:cNvCxnSpPr/>
            <p:nvPr/>
          </p:nvCxnSpPr>
          <p:spPr>
            <a:xfrm>
              <a:off x="2095500" y="2809166"/>
              <a:ext cx="10144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連絡我們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843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22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52120" y="1967696"/>
            <a:ext cx="284114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看起來像是用電話區分服務的產品類別，但其實上下是同一組電話</a:t>
            </a: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需要分成兩個區塊的原因推測是：不同產品的客服時間不同。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資訊量有點大。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或許可以先讓使用者點選需要協助的產品類別。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87969" y="765465"/>
            <a:ext cx="3522234" cy="3904042"/>
            <a:chOff x="323528" y="765465"/>
            <a:chExt cx="3522234" cy="3904042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765465"/>
              <a:ext cx="2089899" cy="3904042"/>
              <a:chOff x="827584" y="765465"/>
              <a:chExt cx="2089899" cy="3904042"/>
            </a:xfrm>
          </p:grpSpPr>
          <p:pic>
            <p:nvPicPr>
              <p:cNvPr id="3077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827584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IMG_5277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74481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3" name="矩形 42"/>
            <p:cNvSpPr/>
            <p:nvPr/>
          </p:nvSpPr>
          <p:spPr>
            <a:xfrm>
              <a:off x="614154" y="3507854"/>
              <a:ext cx="719346" cy="1402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1333500" y="3577964"/>
              <a:ext cx="13662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3126416" y="1871153"/>
              <a:ext cx="719346" cy="1402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842141" y="765465"/>
            <a:ext cx="2089899" cy="4670349"/>
            <a:chOff x="2777700" y="765465"/>
            <a:chExt cx="2089899" cy="4670349"/>
          </a:xfrm>
        </p:grpSpPr>
        <p:pic>
          <p:nvPicPr>
            <p:cNvPr id="52" name="IMG_5283.png"/>
            <p:cNvPicPr/>
            <p:nvPr/>
          </p:nvPicPr>
          <p:blipFill>
            <a:blip r:embed="rId4">
              <a:extLst/>
            </a:blip>
            <a:srcRect t="8347" b="34063"/>
            <a:stretch>
              <a:fillRect/>
            </a:stretch>
          </p:blipFill>
          <p:spPr>
            <a:xfrm>
              <a:off x="3024596" y="3761804"/>
              <a:ext cx="1637668" cy="1674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" name="群組 29"/>
            <p:cNvGrpSpPr/>
            <p:nvPr/>
          </p:nvGrpSpPr>
          <p:grpSpPr>
            <a:xfrm>
              <a:off x="2777700" y="765465"/>
              <a:ext cx="2089899" cy="3904042"/>
              <a:chOff x="827584" y="765465"/>
              <a:chExt cx="2089899" cy="3904042"/>
            </a:xfrm>
          </p:grpSpPr>
          <p:pic>
            <p:nvPicPr>
              <p:cNvPr id="31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827584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IMG_5277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74481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6" name="群組 5"/>
            <p:cNvGrpSpPr/>
            <p:nvPr/>
          </p:nvGrpSpPr>
          <p:grpSpPr>
            <a:xfrm>
              <a:off x="3024596" y="1495425"/>
              <a:ext cx="1637668" cy="2693986"/>
              <a:chOff x="3024597" y="2776956"/>
              <a:chExt cx="1637668" cy="2693986"/>
            </a:xfrm>
          </p:grpSpPr>
          <p:grpSp>
            <p:nvGrpSpPr>
              <p:cNvPr id="33" name="Group 108"/>
              <p:cNvGrpSpPr/>
              <p:nvPr/>
            </p:nvGrpSpPr>
            <p:grpSpPr>
              <a:xfrm>
                <a:off x="3024597" y="2776956"/>
                <a:ext cx="1637668" cy="1412455"/>
                <a:chOff x="0" y="4045917"/>
                <a:chExt cx="4433786" cy="3824050"/>
              </a:xfrm>
            </p:grpSpPr>
            <p:pic>
              <p:nvPicPr>
                <p:cNvPr id="34" name="IMG_5281.png"/>
                <p:cNvPicPr/>
                <p:nvPr/>
              </p:nvPicPr>
              <p:blipFill rotWithShape="1">
                <a:blip r:embed="rId5">
                  <a:extLst/>
                </a:blip>
                <a:srcRect t="51410" b="13091"/>
                <a:stretch/>
              </p:blipFill>
              <p:spPr>
                <a:xfrm>
                  <a:off x="0" y="4045917"/>
                  <a:ext cx="4433786" cy="27937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" name="IMG_5282.png"/>
                <p:cNvPicPr/>
                <p:nvPr/>
              </p:nvPicPr>
              <p:blipFill rotWithShape="1">
                <a:blip r:embed="rId6">
                  <a:extLst/>
                </a:blip>
                <a:srcRect t="42427" b="44087"/>
                <a:stretch/>
              </p:blipFill>
              <p:spPr>
                <a:xfrm>
                  <a:off x="0" y="6808629"/>
                  <a:ext cx="4433786" cy="10613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1" name="IMG_5282.png"/>
              <p:cNvPicPr/>
              <p:nvPr/>
            </p:nvPicPr>
            <p:blipFill>
              <a:blip r:embed="rId6">
                <a:extLst/>
              </a:blip>
              <a:srcRect t="42427"/>
              <a:stretch>
                <a:fillRect/>
              </a:stretch>
            </p:blipFill>
            <p:spPr>
              <a:xfrm>
                <a:off x="3024597" y="3797394"/>
                <a:ext cx="1637667" cy="16735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" name="矩形 58"/>
          <p:cNvSpPr/>
          <p:nvPr/>
        </p:nvSpPr>
        <p:spPr>
          <a:xfrm>
            <a:off x="3190856" y="1871153"/>
            <a:ext cx="1237127" cy="1965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190856" y="2499803"/>
            <a:ext cx="1237127" cy="4080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單箭頭接點 63"/>
          <p:cNvCxnSpPr/>
          <p:nvPr/>
        </p:nvCxnSpPr>
        <p:spPr>
          <a:xfrm>
            <a:off x="4629873" y="2329621"/>
            <a:ext cx="878231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手繪多邊形 15"/>
          <p:cNvSpPr/>
          <p:nvPr/>
        </p:nvSpPr>
        <p:spPr>
          <a:xfrm>
            <a:off x="4433104" y="1967696"/>
            <a:ext cx="196769" cy="717631"/>
          </a:xfrm>
          <a:custGeom>
            <a:avLst/>
            <a:gdLst>
              <a:gd name="connsiteX0" fmla="*/ 0 w 196769"/>
              <a:gd name="connsiteY0" fmla="*/ 0 h 717631"/>
              <a:gd name="connsiteX1" fmla="*/ 196769 w 196769"/>
              <a:gd name="connsiteY1" fmla="*/ 0 h 717631"/>
              <a:gd name="connsiteX2" fmla="*/ 196769 w 196769"/>
              <a:gd name="connsiteY2" fmla="*/ 717631 h 717631"/>
              <a:gd name="connsiteX3" fmla="*/ 0 w 196769"/>
              <a:gd name="connsiteY3" fmla="*/ 717631 h 71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69" h="717631">
                <a:moveTo>
                  <a:pt x="0" y="0"/>
                </a:moveTo>
                <a:lnTo>
                  <a:pt x="196769" y="0"/>
                </a:lnTo>
                <a:lnTo>
                  <a:pt x="196769" y="717631"/>
                </a:lnTo>
                <a:lnTo>
                  <a:pt x="0" y="717631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61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" descr="C:\Users\user\Desktop\Page1_iphone6plus_gold_portra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4412" r="26248" b="5179"/>
          <a:stretch/>
        </p:blipFill>
        <p:spPr bwMode="auto">
          <a:xfrm>
            <a:off x="2842141" y="765465"/>
            <a:ext cx="2089899" cy="39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G_528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9038" y="1282552"/>
            <a:ext cx="1637667" cy="29068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04720" y="2846550"/>
            <a:ext cx="289567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客服信箱的介面是電腦版的。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需要註冊華碩會員才能聯絡客服。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“您的聯絡資訊”和“登入華碩會員”互相矛盾。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87969" y="765465"/>
            <a:ext cx="2376264" cy="3904042"/>
            <a:chOff x="323528" y="765465"/>
            <a:chExt cx="2376264" cy="3904042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765465"/>
              <a:ext cx="2089899" cy="3904042"/>
              <a:chOff x="827584" y="765465"/>
              <a:chExt cx="2089899" cy="3904042"/>
            </a:xfrm>
          </p:grpSpPr>
          <p:pic>
            <p:nvPicPr>
              <p:cNvPr id="3077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827584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IMG_5277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74481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3" name="矩形 42"/>
            <p:cNvSpPr/>
            <p:nvPr/>
          </p:nvSpPr>
          <p:spPr>
            <a:xfrm>
              <a:off x="614154" y="3630265"/>
              <a:ext cx="719346" cy="1402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1333500" y="3704964"/>
              <a:ext cx="13662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IMG_5286.png"/>
          <p:cNvPicPr/>
          <p:nvPr/>
        </p:nvPicPr>
        <p:blipFill rotWithShape="1">
          <a:blip r:embed="rId3">
            <a:extLst/>
          </a:blip>
          <a:srcRect l="1863" t="30565" r="60256" b="48093"/>
          <a:stretch/>
        </p:blipFill>
        <p:spPr>
          <a:xfrm>
            <a:off x="5204721" y="1341444"/>
            <a:ext cx="1152128" cy="1152128"/>
          </a:xfrm>
          <a:prstGeom prst="ellipse">
            <a:avLst/>
          </a:prstGeom>
          <a:ln w="12700">
            <a:miter lim="400000"/>
          </a:ln>
        </p:spPr>
      </p:pic>
      <p:pic>
        <p:nvPicPr>
          <p:cNvPr id="28" name="IMG_5286.png"/>
          <p:cNvPicPr/>
          <p:nvPr/>
        </p:nvPicPr>
        <p:blipFill rotWithShape="1">
          <a:blip r:embed="rId3">
            <a:extLst/>
          </a:blip>
          <a:srcRect l="63160" t="34508" r="8769" b="49678"/>
          <a:stretch/>
        </p:blipFill>
        <p:spPr>
          <a:xfrm>
            <a:off x="6588224" y="1341444"/>
            <a:ext cx="1152128" cy="1152128"/>
          </a:xfrm>
          <a:prstGeom prst="ellipse">
            <a:avLst/>
          </a:prstGeom>
          <a:ln w="12700">
            <a:miter lim="400000"/>
          </a:ln>
        </p:spPr>
      </p:pic>
      <p:sp>
        <p:nvSpPr>
          <p:cNvPr id="35" name="矩形 34"/>
          <p:cNvSpPr/>
          <p:nvPr/>
        </p:nvSpPr>
        <p:spPr>
          <a:xfrm>
            <a:off x="3203849" y="2276475"/>
            <a:ext cx="1453876" cy="5833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884368" y="1721019"/>
            <a:ext cx="1064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登入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註冊</a:t>
            </a: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lang="zh-TW" altLang="en-US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77075" y="1724025"/>
            <a:ext cx="581025" cy="2190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6753226" y="2090460"/>
            <a:ext cx="323850" cy="1383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4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5978099" y="765465"/>
            <a:ext cx="2089899" cy="3904042"/>
            <a:chOff x="5290066" y="765465"/>
            <a:chExt cx="2089899" cy="3904042"/>
          </a:xfrm>
        </p:grpSpPr>
        <p:pic>
          <p:nvPicPr>
            <p:cNvPr id="19" name="Picture 5" descr="C:\Users\user\Desktop\Page1_iphone6plus_gold_portrait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4412" r="26248" b="5179"/>
            <a:stretch/>
          </p:blipFill>
          <p:spPr bwMode="auto">
            <a:xfrm>
              <a:off x="5290066" y="765465"/>
              <a:ext cx="2089899" cy="39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G_528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36963" y="1282551"/>
              <a:ext cx="1637667" cy="290685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24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30174" y="765465"/>
            <a:ext cx="2089899" cy="3904042"/>
            <a:chOff x="2842141" y="765465"/>
            <a:chExt cx="2089899" cy="3904042"/>
          </a:xfrm>
        </p:grpSpPr>
        <p:pic>
          <p:nvPicPr>
            <p:cNvPr id="31" name="Picture 5" descr="C:\Users\user\Desktop\Page1_iphone6plus_gold_portrait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4412" r="26248" b="5179"/>
            <a:stretch/>
          </p:blipFill>
          <p:spPr bwMode="auto">
            <a:xfrm>
              <a:off x="2842141" y="765465"/>
              <a:ext cx="2089899" cy="39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G_5288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89037" y="1282552"/>
              <a:ext cx="1637667" cy="290685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8" name="群組 7"/>
          <p:cNvGrpSpPr/>
          <p:nvPr/>
        </p:nvGrpSpPr>
        <p:grpSpPr>
          <a:xfrm>
            <a:off x="1076002" y="765465"/>
            <a:ext cx="6275736" cy="3904042"/>
            <a:chOff x="323528" y="765465"/>
            <a:chExt cx="6275736" cy="3904042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765465"/>
              <a:ext cx="2089899" cy="3904042"/>
              <a:chOff x="827584" y="765465"/>
              <a:chExt cx="2089899" cy="3904042"/>
            </a:xfrm>
          </p:grpSpPr>
          <p:pic>
            <p:nvPicPr>
              <p:cNvPr id="3077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827584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IMG_5277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74481" y="1282552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3" name="矩形 42"/>
            <p:cNvSpPr/>
            <p:nvPr/>
          </p:nvSpPr>
          <p:spPr>
            <a:xfrm>
              <a:off x="614154" y="3630265"/>
              <a:ext cx="719346" cy="1402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1333500" y="3704964"/>
              <a:ext cx="13662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081128" y="3535015"/>
              <a:ext cx="1512155" cy="4048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016304" y="3473684"/>
              <a:ext cx="582960" cy="1375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0" name="直線單箭頭接點 29"/>
          <p:cNvCxnSpPr/>
          <p:nvPr/>
        </p:nvCxnSpPr>
        <p:spPr>
          <a:xfrm>
            <a:off x="5345757" y="3695178"/>
            <a:ext cx="1110129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7351738" y="3542449"/>
            <a:ext cx="1540742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6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259632" y="915566"/>
            <a:ext cx="3286918" cy="3904042"/>
            <a:chOff x="3372724" y="765465"/>
            <a:chExt cx="3286918" cy="3904042"/>
          </a:xfrm>
        </p:grpSpPr>
        <p:pic>
          <p:nvPicPr>
            <p:cNvPr id="4098" name="Picture 2" descr="C:\Users\user\Dropbox\Photo 2015-5-13 下午4 38 4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724" y="1282551"/>
              <a:ext cx="1637667" cy="2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群組 9"/>
            <p:cNvGrpSpPr/>
            <p:nvPr/>
          </p:nvGrpSpPr>
          <p:grpSpPr>
            <a:xfrm>
              <a:off x="4569743" y="765465"/>
              <a:ext cx="2089899" cy="3904042"/>
              <a:chOff x="1076002" y="765465"/>
              <a:chExt cx="2089899" cy="3904042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1076002" y="765465"/>
                <a:ext cx="2089899" cy="3904042"/>
                <a:chOff x="1076002" y="765465"/>
                <a:chExt cx="2089899" cy="3904042"/>
              </a:xfrm>
            </p:grpSpPr>
            <p:pic>
              <p:nvPicPr>
                <p:cNvPr id="3077" name="Picture 5" descr="C:\Users\user\Desktop\Page1_iphone6plus_gold_portrait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53" t="4412" r="26248" b="5179"/>
                <a:stretch/>
              </p:blipFill>
              <p:spPr bwMode="auto">
                <a:xfrm>
                  <a:off x="1076002" y="765465"/>
                  <a:ext cx="2089899" cy="39040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IMG_5291.png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322898" y="1282550"/>
                  <a:ext cx="1637667" cy="2906859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sp>
            <p:nvSpPr>
              <p:cNvPr id="34" name="矩形 33"/>
              <p:cNvSpPr/>
              <p:nvPr/>
            </p:nvSpPr>
            <p:spPr>
              <a:xfrm>
                <a:off x="1329896" y="2394123"/>
                <a:ext cx="508429" cy="27287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-396552" y="3704964"/>
            <a:ext cx="1366292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364088" y="1967696"/>
            <a:ext cx="266429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MORE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的箭頭方向會讓人以為是回上一頁。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MORE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裡面的內容與線上預約維修服務沒有直接的關係。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彈出的選單以黑色為底，與其他視覺介面風格不符。</a:t>
            </a:r>
          </a:p>
        </p:txBody>
      </p:sp>
      <p:sp>
        <p:nvSpPr>
          <p:cNvPr id="44" name="矩形 43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46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324231" y="915566"/>
            <a:ext cx="2089899" cy="3904042"/>
            <a:chOff x="3324231" y="915566"/>
            <a:chExt cx="2089899" cy="3904042"/>
          </a:xfrm>
        </p:grpSpPr>
        <p:pic>
          <p:nvPicPr>
            <p:cNvPr id="20" name="Picture 5" descr="C:\Users\user\Desktop\Page1_iphone6plus_gold_portrait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4412" r="26248" b="5179"/>
            <a:stretch/>
          </p:blipFill>
          <p:spPr bwMode="auto">
            <a:xfrm>
              <a:off x="3324231" y="915566"/>
              <a:ext cx="2089899" cy="39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G_5293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71126" y="1432651"/>
              <a:ext cx="1637668" cy="290686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矩形 18"/>
          <p:cNvSpPr/>
          <p:nvPr/>
        </p:nvSpPr>
        <p:spPr>
          <a:xfrm>
            <a:off x="3599701" y="1909033"/>
            <a:ext cx="1324724" cy="2245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932525" y="915566"/>
            <a:ext cx="2089899" cy="3904042"/>
            <a:chOff x="1076002" y="765465"/>
            <a:chExt cx="2089899" cy="3904042"/>
          </a:xfrm>
        </p:grpSpPr>
        <p:grpSp>
          <p:nvGrpSpPr>
            <p:cNvPr id="9" name="群組 8"/>
            <p:cNvGrpSpPr/>
            <p:nvPr/>
          </p:nvGrpSpPr>
          <p:grpSpPr>
            <a:xfrm>
              <a:off x="1076002" y="765465"/>
              <a:ext cx="2089899" cy="3904042"/>
              <a:chOff x="1076002" y="765465"/>
              <a:chExt cx="2089899" cy="3904042"/>
            </a:xfrm>
          </p:grpSpPr>
          <p:pic>
            <p:nvPicPr>
              <p:cNvPr id="3077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1076002" y="765465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IMG_5291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22898" y="1282550"/>
                <a:ext cx="1637667" cy="29068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4" name="矩形 33"/>
            <p:cNvSpPr/>
            <p:nvPr/>
          </p:nvSpPr>
          <p:spPr>
            <a:xfrm>
              <a:off x="1460801" y="3418423"/>
              <a:ext cx="1370510" cy="51539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4916684" y="2006945"/>
            <a:ext cx="683146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803646" y="1851670"/>
            <a:ext cx="26642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突然出現皇家俱樂部線上預約，讓使用者無法理解皇家俱樂部是什麼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2687834" y="3826220"/>
            <a:ext cx="516014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27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92280" y="3416184"/>
            <a:ext cx="1728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上面告知需要先加入會員才可以進行線上預約維修服務，但下方又出現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線上預約“的選項，點開後就可以直接預約。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303769" y="915566"/>
            <a:ext cx="2271323" cy="3904042"/>
            <a:chOff x="932525" y="915566"/>
            <a:chExt cx="2271323" cy="3904042"/>
          </a:xfrm>
        </p:grpSpPr>
        <p:grpSp>
          <p:nvGrpSpPr>
            <p:cNvPr id="10" name="群組 9"/>
            <p:cNvGrpSpPr/>
            <p:nvPr/>
          </p:nvGrpSpPr>
          <p:grpSpPr>
            <a:xfrm>
              <a:off x="932525" y="915566"/>
              <a:ext cx="2089899" cy="3904042"/>
              <a:chOff x="1076002" y="765465"/>
              <a:chExt cx="2089899" cy="3904042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1076002" y="765465"/>
                <a:ext cx="2089899" cy="3904042"/>
                <a:chOff x="1076002" y="765465"/>
                <a:chExt cx="2089899" cy="3904042"/>
              </a:xfrm>
            </p:grpSpPr>
            <p:pic>
              <p:nvPicPr>
                <p:cNvPr id="3077" name="Picture 5" descr="C:\Users\user\Desktop\Page1_iphone6plus_gold_portrait.png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53" t="4412" r="26248" b="5179"/>
                <a:stretch/>
              </p:blipFill>
              <p:spPr bwMode="auto">
                <a:xfrm>
                  <a:off x="1076002" y="765465"/>
                  <a:ext cx="2089899" cy="39040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IMG_5291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322898" y="1282550"/>
                  <a:ext cx="1637667" cy="2906859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sp>
            <p:nvSpPr>
              <p:cNvPr id="34" name="矩形 33"/>
              <p:cNvSpPr/>
              <p:nvPr/>
            </p:nvSpPr>
            <p:spPr>
              <a:xfrm>
                <a:off x="1460801" y="3418423"/>
                <a:ext cx="1370510" cy="51539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5" name="直線單箭頭接點 44"/>
            <p:cNvCxnSpPr/>
            <p:nvPr/>
          </p:nvCxnSpPr>
          <p:spPr>
            <a:xfrm>
              <a:off x="2687834" y="3826220"/>
              <a:ext cx="51601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2575092" y="915566"/>
            <a:ext cx="2089899" cy="3904042"/>
            <a:chOff x="3324231" y="915566"/>
            <a:chExt cx="2089899" cy="3904042"/>
          </a:xfrm>
        </p:grpSpPr>
        <p:grpSp>
          <p:nvGrpSpPr>
            <p:cNvPr id="4" name="群組 3"/>
            <p:cNvGrpSpPr/>
            <p:nvPr/>
          </p:nvGrpSpPr>
          <p:grpSpPr>
            <a:xfrm>
              <a:off x="3324231" y="915566"/>
              <a:ext cx="2089899" cy="3904042"/>
              <a:chOff x="3324231" y="915566"/>
              <a:chExt cx="2089899" cy="3904042"/>
            </a:xfrm>
          </p:grpSpPr>
          <p:pic>
            <p:nvPicPr>
              <p:cNvPr id="20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3324231" y="915566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IMG_529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71126" y="1432651"/>
                <a:ext cx="1637668" cy="2906862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8" name="群組 7"/>
            <p:cNvGrpSpPr/>
            <p:nvPr/>
          </p:nvGrpSpPr>
          <p:grpSpPr>
            <a:xfrm>
              <a:off x="3581360" y="1450815"/>
              <a:ext cx="1627434" cy="2888695"/>
              <a:chOff x="3581360" y="1450815"/>
              <a:chExt cx="1627434" cy="2888695"/>
            </a:xfrm>
          </p:grpSpPr>
          <p:pic>
            <p:nvPicPr>
              <p:cNvPr id="17" name="IMG_5294.png"/>
              <p:cNvPicPr/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3581360" y="1450815"/>
                <a:ext cx="1627434" cy="28886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" name="矩形 18"/>
              <p:cNvSpPr/>
              <p:nvPr/>
            </p:nvSpPr>
            <p:spPr>
              <a:xfrm>
                <a:off x="3675901" y="3671158"/>
                <a:ext cx="476999" cy="22456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" name="群組 5"/>
          <p:cNvGrpSpPr/>
          <p:nvPr/>
        </p:nvGrpSpPr>
        <p:grpSpPr>
          <a:xfrm>
            <a:off x="4853138" y="915566"/>
            <a:ext cx="2089899" cy="3904042"/>
            <a:chOff x="5435462" y="915566"/>
            <a:chExt cx="2089899" cy="3904042"/>
          </a:xfrm>
        </p:grpSpPr>
        <p:grpSp>
          <p:nvGrpSpPr>
            <p:cNvPr id="23" name="群組 22"/>
            <p:cNvGrpSpPr/>
            <p:nvPr/>
          </p:nvGrpSpPr>
          <p:grpSpPr>
            <a:xfrm>
              <a:off x="5435462" y="915566"/>
              <a:ext cx="2089899" cy="3904042"/>
              <a:chOff x="3324231" y="915566"/>
              <a:chExt cx="2089899" cy="3904042"/>
            </a:xfrm>
          </p:grpSpPr>
          <p:pic>
            <p:nvPicPr>
              <p:cNvPr id="24" name="Picture 5" descr="C:\Users\user\Desktop\Page1_iphone6plus_gold_portrait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53" t="4412" r="26248" b="5179"/>
              <a:stretch/>
            </p:blipFill>
            <p:spPr bwMode="auto">
              <a:xfrm>
                <a:off x="3324231" y="915566"/>
                <a:ext cx="2089899" cy="390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IMG_529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571126" y="1432651"/>
                <a:ext cx="1637668" cy="2906862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21" name="IMG_529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682357" y="1432652"/>
              <a:ext cx="1637669" cy="2906862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28" name="直線單箭頭接點 27"/>
          <p:cNvCxnSpPr/>
          <p:nvPr/>
        </p:nvCxnSpPr>
        <p:spPr>
          <a:xfrm>
            <a:off x="3403761" y="3783441"/>
            <a:ext cx="1449377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67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 descr="C:\Users\user\Desktop\Page1_iphone6plus_gold_portra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4412" r="26248" b="5179"/>
          <a:stretch/>
        </p:blipFill>
        <p:spPr bwMode="auto">
          <a:xfrm>
            <a:off x="3324231" y="915566"/>
            <a:ext cx="2089899" cy="39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G_529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1126" y="1432651"/>
            <a:ext cx="1637669" cy="2906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7" name="Picture 5" descr="C:\Users\user\Desktop\Page1_iphone6plus_gold_portra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4412" r="26248" b="5179"/>
          <a:stretch/>
        </p:blipFill>
        <p:spPr bwMode="auto">
          <a:xfrm>
            <a:off x="932525" y="915566"/>
            <a:ext cx="2089899" cy="39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G_527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9422" y="1432651"/>
            <a:ext cx="1637668" cy="290686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矩形 33"/>
          <p:cNvSpPr/>
          <p:nvPr/>
        </p:nvSpPr>
        <p:spPr>
          <a:xfrm>
            <a:off x="1313001" y="4011910"/>
            <a:ext cx="522695" cy="155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03646" y="1851670"/>
            <a:ext cx="2664296" cy="48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介面非手機版。</a:t>
            </a:r>
            <a:endParaRPr lang="en-US" altLang="zh-TW" sz="9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只有華碩會員才可以使用客服即時通。</a:t>
            </a:r>
          </a:p>
        </p:txBody>
      </p:sp>
      <p:cxnSp>
        <p:nvCxnSpPr>
          <p:cNvPr id="24" name="直線單箭頭接點 23"/>
          <p:cNvCxnSpPr>
            <a:stCxn id="34" idx="3"/>
          </p:cNvCxnSpPr>
          <p:nvPr/>
        </p:nvCxnSpPr>
        <p:spPr>
          <a:xfrm flipV="1">
            <a:off x="1835696" y="4089586"/>
            <a:ext cx="1368152" cy="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客戶支援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43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553542" y="1419622"/>
            <a:ext cx="7890935" cy="2037904"/>
            <a:chOff x="553542" y="1419622"/>
            <a:chExt cx="7890935" cy="2037904"/>
          </a:xfrm>
        </p:grpSpPr>
        <p:pic>
          <p:nvPicPr>
            <p:cNvPr id="12" name="IMG_5286.PNG"/>
            <p:cNvPicPr/>
            <p:nvPr/>
          </p:nvPicPr>
          <p:blipFill>
            <a:blip r:embed="rId2">
              <a:extLst/>
            </a:blip>
            <a:srcRect t="26909" b="45772"/>
            <a:stretch>
              <a:fillRect/>
            </a:stretch>
          </p:blipFill>
          <p:spPr>
            <a:xfrm>
              <a:off x="553542" y="1419622"/>
              <a:ext cx="4202695" cy="20378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G_5290.PNG"/>
            <p:cNvPicPr/>
            <p:nvPr/>
          </p:nvPicPr>
          <p:blipFill>
            <a:blip r:embed="rId3">
              <a:extLst/>
            </a:blip>
            <a:srcRect t="10533" r="47109" b="55110"/>
            <a:stretch>
              <a:fillRect/>
            </a:stretch>
          </p:blipFill>
          <p:spPr>
            <a:xfrm>
              <a:off x="4888989" y="1419622"/>
              <a:ext cx="1767431" cy="203781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IMG_5297.png"/>
            <p:cNvPicPr/>
            <p:nvPr/>
          </p:nvPicPr>
          <p:blipFill>
            <a:blip r:embed="rId4">
              <a:extLst/>
            </a:blip>
            <a:srcRect t="30002"/>
            <a:stretch>
              <a:fillRect/>
            </a:stretch>
          </p:blipFill>
          <p:spPr>
            <a:xfrm>
              <a:off x="6804248" y="1419622"/>
              <a:ext cx="1640229" cy="203790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連絡客服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0350" y="3651870"/>
            <a:ext cx="317755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每項服務的但書太多，資訊量大。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許多服務都需要註冊華碩會員，但介面都不一樣。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介面風格不統一</a:t>
            </a:r>
          </a:p>
        </p:txBody>
      </p:sp>
      <p:sp>
        <p:nvSpPr>
          <p:cNvPr id="11" name="矩形 10"/>
          <p:cNvSpPr/>
          <p:nvPr/>
        </p:nvSpPr>
        <p:spPr>
          <a:xfrm>
            <a:off x="4221103" y="49736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問題彙整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10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3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563638"/>
            <a:ext cx="3672408" cy="154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40"/>
          <p:cNvSpPr/>
          <p:nvPr/>
        </p:nvSpPr>
        <p:spPr>
          <a:xfrm>
            <a:off x="4693981" y="3004706"/>
            <a:ext cx="1296144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閱讀大量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TW" altLang="en-US" sz="1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做重大的決定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1563638"/>
            <a:ext cx="1728192" cy="1540918"/>
          </a:xfrm>
          <a:prstGeom prst="rect">
            <a:avLst/>
          </a:prstGeom>
          <a:solidFill>
            <a:srgbClr val="2C323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6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30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Shape 32"/>
          <p:cNvSpPr txBox="1">
            <a:spLocks/>
          </p:cNvSpPr>
          <p:nvPr/>
        </p:nvSpPr>
        <p:spPr>
          <a:xfrm>
            <a:off x="3563888" y="2211710"/>
            <a:ext cx="19442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zh-TW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2"/>
          <p:cNvSpPr txBox="1">
            <a:spLocks/>
          </p:cNvSpPr>
          <p:nvPr/>
        </p:nvSpPr>
        <p:spPr>
          <a:xfrm>
            <a:off x="695172" y="1923678"/>
            <a:ext cx="352839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官網商品選購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53" y="2571750"/>
            <a:ext cx="151195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官網內商品選購流程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商品選單分類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網路商店選單</a:t>
            </a: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0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問題彙整</a:t>
            </a:r>
            <a:endParaRPr lang="zh-TW" altLang="en-US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0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1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179512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9512" y="497364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官網內商品選購流程</a:t>
            </a:r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以購買</a:t>
            </a:r>
            <a:r>
              <a:rPr lang="en-US" altLang="zh-TW" sz="1000" dirty="0" err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為例 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5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037" name="群組 1036"/>
          <p:cNvGrpSpPr/>
          <p:nvPr/>
        </p:nvGrpSpPr>
        <p:grpSpPr>
          <a:xfrm>
            <a:off x="762000" y="1649375"/>
            <a:ext cx="7738020" cy="2306352"/>
            <a:chOff x="762000" y="1633465"/>
            <a:chExt cx="7738020" cy="2306352"/>
          </a:xfrm>
        </p:grpSpPr>
        <p:pic>
          <p:nvPicPr>
            <p:cNvPr id="8194" name="Picture 2" descr="C:\Users\user\Desktop\ASUS\1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33465"/>
              <a:ext cx="2448272" cy="1302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51748" y="1633957"/>
              <a:ext cx="2448272" cy="1298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60433" y="1640991"/>
              <a:ext cx="2349009" cy="1294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6" name="群組 1035"/>
            <p:cNvGrpSpPr/>
            <p:nvPr/>
          </p:nvGrpSpPr>
          <p:grpSpPr>
            <a:xfrm>
              <a:off x="1691680" y="3392571"/>
              <a:ext cx="6094024" cy="547246"/>
              <a:chOff x="1592322" y="3392571"/>
              <a:chExt cx="6094024" cy="54724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592322" y="3457441"/>
                <a:ext cx="588911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首頁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995936" y="3457441"/>
                <a:ext cx="1136686" cy="482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上方商品選單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點選</a:t>
                </a:r>
                <a:r>
                  <a:rPr lang="en-US" altLang="zh-TW" sz="900" dirty="0" err="1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ZenFone</a:t>
                </a: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商品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 flipH="1">
                <a:off x="1886778" y="3392571"/>
                <a:ext cx="2603225" cy="1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6549660" y="3457441"/>
                <a:ext cx="1136686" cy="274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900" dirty="0" err="1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ZenFone</a:t>
                </a:r>
                <a:r>
                  <a:rPr lang="zh-TW" altLang="en-US" sz="9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 Light" panose="020B0304030504040204" pitchFamily="34" charset="-120"/>
                  </a:rPr>
                  <a:t>商品介紹</a:t>
                </a:r>
                <a:endParaRPr lang="en-US" altLang="zh-TW" sz="9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endParaRPr>
              </a:p>
            </p:txBody>
          </p:sp>
          <p:cxnSp>
            <p:nvCxnSpPr>
              <p:cNvPr id="104" name="直線接點 103"/>
              <p:cNvCxnSpPr/>
              <p:nvPr/>
            </p:nvCxnSpPr>
            <p:spPr>
              <a:xfrm flipH="1">
                <a:off x="4490003" y="3392571"/>
                <a:ext cx="2603225" cy="1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矩形 106"/>
          <p:cNvSpPr/>
          <p:nvPr/>
        </p:nvSpPr>
        <p:spPr>
          <a:xfrm>
            <a:off x="677738" y="138942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路徑說明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0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55282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6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934" y="3963463"/>
            <a:ext cx="33216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商品主頁中，右上應要有立即購買的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指示，但有許多商品主頁右上並沒有此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可點選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06084" y="1420764"/>
            <a:ext cx="8453630" cy="2351383"/>
            <a:chOff x="424396" y="1537444"/>
            <a:chExt cx="8453630" cy="2351383"/>
          </a:xfrm>
        </p:grpSpPr>
        <p:grpSp>
          <p:nvGrpSpPr>
            <p:cNvPr id="29" name="群組 28"/>
            <p:cNvGrpSpPr/>
            <p:nvPr/>
          </p:nvGrpSpPr>
          <p:grpSpPr>
            <a:xfrm>
              <a:off x="4687155" y="1537444"/>
              <a:ext cx="4190871" cy="2351383"/>
              <a:chOff x="4687155" y="1347614"/>
              <a:chExt cx="4190871" cy="2351383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4687155" y="1347614"/>
                <a:ext cx="4032448" cy="2351383"/>
                <a:chOff x="323528" y="1419622"/>
                <a:chExt cx="5326319" cy="3105859"/>
              </a:xfrm>
            </p:grpSpPr>
            <p:pic>
              <p:nvPicPr>
                <p:cNvPr id="27" name="Picture 2" descr="C:\Users\user\Desktop\responsiveweb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1419622"/>
                  <a:ext cx="5326319" cy="3105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矩形 27"/>
                <p:cNvSpPr/>
                <p:nvPr/>
              </p:nvSpPr>
              <p:spPr>
                <a:xfrm>
                  <a:off x="968213" y="1799371"/>
                  <a:ext cx="4046008" cy="2339725"/>
                </a:xfrm>
                <a:prstGeom prst="rect">
                  <a:avLst/>
                </a:pr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31" name="Picture 3" descr="C:\Users\user\Dropbox\螢幕截圖\螢幕截圖 2015-05-07 11.01.47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97" t="12625" r="6182" b="64573"/>
              <a:stretch/>
            </p:blipFill>
            <p:spPr bwMode="auto">
              <a:xfrm>
                <a:off x="8118704" y="1347615"/>
                <a:ext cx="759322" cy="759322"/>
              </a:xfrm>
              <a:prstGeom prst="ellipse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424396" y="1537444"/>
              <a:ext cx="4165916" cy="2351383"/>
              <a:chOff x="424396" y="1347614"/>
              <a:chExt cx="4165916" cy="2351383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424396" y="1347614"/>
                <a:ext cx="4032448" cy="2351383"/>
                <a:chOff x="323528" y="1419622"/>
                <a:chExt cx="5326319" cy="3105859"/>
              </a:xfrm>
            </p:grpSpPr>
            <p:pic>
              <p:nvPicPr>
                <p:cNvPr id="1026" name="Picture 2" descr="C:\Users\user\Desktop\responsiveweb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1419622"/>
                  <a:ext cx="5326319" cy="3105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矩形 3"/>
                <p:cNvSpPr/>
                <p:nvPr/>
              </p:nvSpPr>
              <p:spPr>
                <a:xfrm>
                  <a:off x="968213" y="1799371"/>
                  <a:ext cx="4046008" cy="2339725"/>
                </a:xfrm>
                <a:prstGeom prst="rect">
                  <a:avLst/>
                </a:pr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橢圓 31"/>
              <p:cNvSpPr/>
              <p:nvPr/>
            </p:nvSpPr>
            <p:spPr>
              <a:xfrm>
                <a:off x="3830989" y="1347614"/>
                <a:ext cx="759323" cy="75932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99973" b="-304776"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5024264" y="3963463"/>
            <a:ext cx="33216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如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: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</a:t>
            </a:r>
            <a:r>
              <a:rPr lang="en-US" altLang="zh-TW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Zenwatch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, </a:t>
            </a:r>
            <a:r>
              <a:rPr lang="en-US" altLang="zh-TW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C, </a:t>
            </a:r>
            <a:r>
              <a:rPr lang="en-US" altLang="zh-TW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Zenpower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… 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等多個商品主頁右上沒有立即購買的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指示。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74209" y="497364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官網內商品選購流程</a:t>
            </a:r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以購買</a:t>
            </a:r>
            <a:r>
              <a:rPr lang="en-US" altLang="zh-TW" sz="1000" dirty="0" err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為例 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13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rgbClr val="2C323A"/>
                </a:solidFill>
              </a:rPr>
              <a:pPr algn="ctr"/>
              <a:t>7</a:t>
            </a:fld>
            <a:endParaRPr lang="zh-TW" altLang="en-US" dirty="0">
              <a:solidFill>
                <a:srgbClr val="2C323A"/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06084" y="1419622"/>
            <a:ext cx="8295207" cy="2351383"/>
            <a:chOff x="406084" y="1419622"/>
            <a:chExt cx="8295207" cy="2351383"/>
          </a:xfrm>
        </p:grpSpPr>
        <p:grpSp>
          <p:nvGrpSpPr>
            <p:cNvPr id="35" name="群組 34"/>
            <p:cNvGrpSpPr/>
            <p:nvPr/>
          </p:nvGrpSpPr>
          <p:grpSpPr>
            <a:xfrm>
              <a:off x="406084" y="1419622"/>
              <a:ext cx="8295207" cy="2351383"/>
              <a:chOff x="424396" y="1537444"/>
              <a:chExt cx="8295207" cy="2351383"/>
            </a:xfrm>
          </p:grpSpPr>
          <p:grpSp>
            <p:nvGrpSpPr>
              <p:cNvPr id="42" name="群組 41"/>
              <p:cNvGrpSpPr/>
              <p:nvPr/>
            </p:nvGrpSpPr>
            <p:grpSpPr>
              <a:xfrm>
                <a:off x="4687155" y="1537444"/>
                <a:ext cx="4032448" cy="2351383"/>
                <a:chOff x="323528" y="1419622"/>
                <a:chExt cx="5326319" cy="3105859"/>
              </a:xfrm>
            </p:grpSpPr>
            <p:pic>
              <p:nvPicPr>
                <p:cNvPr id="44" name="Picture 2" descr="C:\Users\user\Desktop\responsiveweb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1419622"/>
                  <a:ext cx="5326319" cy="3105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" name="矩形 44"/>
                <p:cNvSpPr/>
                <p:nvPr/>
              </p:nvSpPr>
              <p:spPr>
                <a:xfrm>
                  <a:off x="968213" y="1799371"/>
                  <a:ext cx="4046008" cy="2339725"/>
                </a:xfrm>
                <a:prstGeom prst="rect">
                  <a:avLst/>
                </a:pr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8" name="群組 37"/>
              <p:cNvGrpSpPr/>
              <p:nvPr/>
            </p:nvGrpSpPr>
            <p:grpSpPr>
              <a:xfrm>
                <a:off x="424396" y="1537444"/>
                <a:ext cx="4032448" cy="2351383"/>
                <a:chOff x="323528" y="1419622"/>
                <a:chExt cx="5326319" cy="3105859"/>
              </a:xfrm>
            </p:grpSpPr>
            <p:pic>
              <p:nvPicPr>
                <p:cNvPr id="40" name="Picture 2" descr="C:\Users\user\Desktop\responsiveweb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1419622"/>
                  <a:ext cx="5326319" cy="3105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矩形 40"/>
                <p:cNvSpPr/>
                <p:nvPr/>
              </p:nvSpPr>
              <p:spPr>
                <a:xfrm>
                  <a:off x="968213" y="1799371"/>
                  <a:ext cx="4046008" cy="2339725"/>
                </a:xfrm>
                <a:prstGeom prst="rect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6" name="矩形 5"/>
            <p:cNvSpPr/>
            <p:nvPr/>
          </p:nvSpPr>
          <p:spPr>
            <a:xfrm>
              <a:off x="3591719" y="1843608"/>
              <a:ext cx="304800" cy="15232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3896519" y="1919771"/>
              <a:ext cx="1395561" cy="0"/>
            </a:xfrm>
            <a:prstGeom prst="line">
              <a:avLst/>
            </a:prstGeom>
            <a:ln w="63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3335193" y="1769730"/>
              <a:ext cx="274435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9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1.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555581" y="3049994"/>
              <a:ext cx="266700" cy="14450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298907" y="2964686"/>
              <a:ext cx="25667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9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軟正黑體 Light" panose="020B0304030504040204" pitchFamily="34" charset="-120"/>
                </a:rPr>
                <a:t>2.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764934" y="3970595"/>
            <a:ext cx="53192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點選立即購買的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時，大多數的商品會跳至「找不到網頁」的頁面。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點選回首頁時，跳至的頁面為網路商店頁面，而非原先的官網，且找不到可以回原先官網的</a:t>
            </a:r>
            <a:r>
              <a:rPr lang="en-US" altLang="zh-TW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。</a:t>
            </a:r>
            <a:endParaRPr lang="en-US" altLang="zh-TW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74209" y="497364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官網內商品選購流程</a:t>
            </a:r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以購買</a:t>
            </a:r>
            <a:r>
              <a:rPr lang="en-US" altLang="zh-TW" sz="1000" dirty="0" err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為例 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9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8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55580" y="1208223"/>
            <a:ext cx="4234636" cy="5231927"/>
            <a:chOff x="455580" y="1145234"/>
            <a:chExt cx="4234636" cy="5231927"/>
          </a:xfrm>
        </p:grpSpPr>
        <p:grpSp>
          <p:nvGrpSpPr>
            <p:cNvPr id="18" name="群組 17"/>
            <p:cNvGrpSpPr/>
            <p:nvPr/>
          </p:nvGrpSpPr>
          <p:grpSpPr>
            <a:xfrm>
              <a:off x="455580" y="1145234"/>
              <a:ext cx="4231276" cy="2467322"/>
              <a:chOff x="323528" y="1419622"/>
              <a:chExt cx="5326319" cy="3105859"/>
            </a:xfrm>
          </p:grpSpPr>
          <p:pic>
            <p:nvPicPr>
              <p:cNvPr id="19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458940" y="3909839"/>
              <a:ext cx="4231276" cy="2467322"/>
              <a:chOff x="323528" y="1419622"/>
              <a:chExt cx="5326319" cy="3105859"/>
            </a:xfrm>
          </p:grpSpPr>
          <p:pic>
            <p:nvPicPr>
              <p:cNvPr id="12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5" name="直線接點 4"/>
          <p:cNvCxnSpPr/>
          <p:nvPr/>
        </p:nvCxnSpPr>
        <p:spPr>
          <a:xfrm>
            <a:off x="5364088" y="2328651"/>
            <a:ext cx="0" cy="282016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750421" y="2210078"/>
            <a:ext cx="249398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以購買</a:t>
            </a:r>
            <a:r>
              <a:rPr lang="en-US" altLang="zh-TW" sz="9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C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為例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點選哪裡買的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，跳至的頁面非網路商店頁面，線上購物搜尋列表。</a:t>
            </a:r>
            <a:endParaRPr lang="zh-TW" altLang="en-US" sz="9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26" name="Picture 3" descr="C:\Users\user\Dropbox\螢幕截圖\螢幕截圖 2015-05-07 11.01.47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5" t="11887" r="10012" b="67443"/>
          <a:stretch/>
        </p:blipFill>
        <p:spPr bwMode="auto">
          <a:xfrm>
            <a:off x="3601590" y="1311544"/>
            <a:ext cx="759322" cy="75932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3376147" y="224314"/>
            <a:ext cx="239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ASUS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 官網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商品選購</a:t>
            </a:r>
            <a:endParaRPr lang="zh-TW" altLang="en-US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74209" y="497364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官網內商品選購流程</a:t>
            </a:r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-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以購買</a:t>
            </a:r>
            <a:r>
              <a:rPr lang="en-US" altLang="zh-TW" sz="1000" dirty="0" err="1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</a:t>
            </a:r>
            <a:r>
              <a:rPr lang="zh-TW" altLang="en-US" sz="10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為例 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9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76456" y="4669507"/>
            <a:ext cx="415377" cy="479312"/>
          </a:xfrm>
        </p:spPr>
        <p:txBody>
          <a:bodyPr/>
          <a:lstStyle/>
          <a:p>
            <a:pPr algn="ctr"/>
            <a:fld id="{8C54151F-588B-4665-8F17-6110D1D05F9A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55580" y="-409386"/>
            <a:ext cx="4234636" cy="5231927"/>
            <a:chOff x="455580" y="1145234"/>
            <a:chExt cx="4234636" cy="5231927"/>
          </a:xfrm>
        </p:grpSpPr>
        <p:grpSp>
          <p:nvGrpSpPr>
            <p:cNvPr id="18" name="群組 17"/>
            <p:cNvGrpSpPr/>
            <p:nvPr/>
          </p:nvGrpSpPr>
          <p:grpSpPr>
            <a:xfrm>
              <a:off x="455580" y="1145234"/>
              <a:ext cx="4231276" cy="2467322"/>
              <a:chOff x="323528" y="1419622"/>
              <a:chExt cx="5326319" cy="3105859"/>
            </a:xfrm>
          </p:grpSpPr>
          <p:pic>
            <p:nvPicPr>
              <p:cNvPr id="19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458940" y="3909839"/>
              <a:ext cx="4231276" cy="2467322"/>
              <a:chOff x="323528" y="1419622"/>
              <a:chExt cx="5326319" cy="3105859"/>
            </a:xfrm>
          </p:grpSpPr>
          <p:pic>
            <p:nvPicPr>
              <p:cNvPr id="12" name="Picture 2" descr="C:\Users\user\Desktop\responsiveweb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1419622"/>
                <a:ext cx="5326319" cy="3105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968213" y="1799371"/>
                <a:ext cx="4046008" cy="2339725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15" name="直線接點 14"/>
          <p:cNvCxnSpPr/>
          <p:nvPr/>
        </p:nvCxnSpPr>
        <p:spPr>
          <a:xfrm>
            <a:off x="5364088" y="0"/>
            <a:ext cx="0" cy="824275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64088" y="821639"/>
            <a:ext cx="0" cy="2542199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750421" y="699542"/>
            <a:ext cx="24939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線上購物的搜尋列表中，沒有出現</a:t>
            </a:r>
            <a:r>
              <a:rPr lang="en-US" altLang="zh-TW" sz="9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ZenFoneC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的選項，使用者無法找到如何購買</a:t>
            </a:r>
            <a:r>
              <a:rPr lang="en-US" altLang="zh-TW" sz="9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ZenFoneC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。</a:t>
            </a:r>
            <a:endParaRPr lang="zh-TW" altLang="en-US" sz="9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50421" y="3219822"/>
            <a:ext cx="24939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細點商品選項後，會跳到福利品頁面，非網路商店頁面</a:t>
            </a:r>
            <a:r>
              <a:rPr lang="zh-TW" altLang="en-US" sz="9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，</a:t>
            </a:r>
            <a:r>
              <a:rPr lang="zh-TW" altLang="en-US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且找不到回官網或網路商店的</a:t>
            </a:r>
            <a:r>
              <a:rPr lang="en-US" altLang="zh-TW" sz="9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icon</a:t>
            </a:r>
            <a:endParaRPr lang="zh-TW" altLang="en-US" sz="9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1111</Words>
  <Application>Microsoft Office PowerPoint</Application>
  <PresentationFormat>如螢幕大小 (16:9)</PresentationFormat>
  <Paragraphs>161</Paragraphs>
  <Slides>30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58</cp:revision>
  <dcterms:created xsi:type="dcterms:W3CDTF">2015-05-12T08:42:09Z</dcterms:created>
  <dcterms:modified xsi:type="dcterms:W3CDTF">2015-05-13T13:43:19Z</dcterms:modified>
</cp:coreProperties>
</file>